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78" r:id="rId4"/>
    <p:sldId id="257" r:id="rId5"/>
    <p:sldId id="261" r:id="rId6"/>
    <p:sldId id="262" r:id="rId7"/>
    <p:sldId id="258" r:id="rId8"/>
    <p:sldId id="277" r:id="rId9"/>
    <p:sldId id="259" r:id="rId10"/>
    <p:sldId id="263" r:id="rId11"/>
    <p:sldId id="269" r:id="rId12"/>
    <p:sldId id="266" r:id="rId13"/>
    <p:sldId id="264" r:id="rId14"/>
    <p:sldId id="265" r:id="rId15"/>
    <p:sldId id="276" r:id="rId16"/>
    <p:sldId id="268" r:id="rId17"/>
    <p:sldId id="271" r:id="rId18"/>
    <p:sldId id="272" r:id="rId19"/>
    <p:sldId id="273" r:id="rId20"/>
    <p:sldId id="274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8F92-822A-E83E-57C7-A083AD7A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20" y="761755"/>
            <a:ext cx="10006884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Big Data Final Project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Topic</a:t>
            </a:r>
            <a:r>
              <a:rPr 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 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QA system on movies dataset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A117C-6F5A-62BE-E561-41E954023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872490"/>
            <a:ext cx="8791575" cy="257338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Group member:</a:t>
            </a:r>
          </a:p>
          <a:p>
            <a:pPr algn="ctr">
              <a:lnSpc>
                <a:spcPct val="50000"/>
              </a:lnSpc>
            </a:pPr>
            <a:r>
              <a:rPr lang="en-US" dirty="0">
                <a:solidFill>
                  <a:schemeClr val="tx1"/>
                </a:solidFill>
              </a:rPr>
              <a:t>Dharmik Rajesh Kurlawala – 2886995</a:t>
            </a:r>
          </a:p>
          <a:p>
            <a:pPr algn="ctr">
              <a:lnSpc>
                <a:spcPct val="50000"/>
              </a:lnSpc>
            </a:pPr>
            <a:r>
              <a:rPr lang="en-US" dirty="0">
                <a:solidFill>
                  <a:schemeClr val="tx1"/>
                </a:solidFill>
              </a:rPr>
              <a:t>Niteesh Nitin Singh – 2886321</a:t>
            </a:r>
          </a:p>
          <a:p>
            <a:pPr algn="ctr">
              <a:lnSpc>
                <a:spcPct val="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u="sng" dirty="0">
                <a:solidFill>
                  <a:schemeClr val="tx1"/>
                </a:solidFill>
              </a:rPr>
              <a:t>adviser:</a:t>
            </a:r>
          </a:p>
          <a:p>
            <a:pPr algn="ctr">
              <a:lnSpc>
                <a:spcPct val="50000"/>
              </a:lnSpc>
            </a:pPr>
            <a:r>
              <a:rPr lang="en-US" dirty="0">
                <a:solidFill>
                  <a:schemeClr val="tx1"/>
                </a:solidFill>
              </a:rPr>
              <a:t>Dr. Sunnie Chung</a:t>
            </a:r>
          </a:p>
        </p:txBody>
      </p:sp>
    </p:spTree>
    <p:extLst>
      <p:ext uri="{BB962C8B-B14F-4D97-AF65-F5344CB8AC3E}">
        <p14:creationId xmlns:p14="http://schemas.microsoft.com/office/powerpoint/2010/main" val="16558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231E9-85C1-4CC2-F571-2EF8858D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14" y="769938"/>
            <a:ext cx="4632894" cy="119380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NLP-Based Triple Extraction: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D78AAD-8ECE-FC90-68C9-49829FF9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5" b="5238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778355-6A39-857A-BF6B-11538BCD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69" b="2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9EC7-30EF-C560-C19B-ABFB5EE2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We used libraries like – Stanza, Stanford </a:t>
            </a:r>
            <a:r>
              <a:rPr lang="en-US" sz="2000" dirty="0" err="1"/>
              <a:t>CoreNLP</a:t>
            </a:r>
            <a:r>
              <a:rPr lang="en-US" sz="2000" dirty="0"/>
              <a:t>, coreferences to process movie overviews for natural language understanding.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Our NLP pipeline involve POS, NER and finally used Stanford </a:t>
            </a:r>
            <a:r>
              <a:rPr lang="en-US" sz="2000" dirty="0" err="1"/>
              <a:t>CoreNLP</a:t>
            </a:r>
            <a:r>
              <a:rPr lang="en-US" sz="2000" dirty="0"/>
              <a:t> for triples generation.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Extracts subject-predicate-object triples to represent semantic relationships.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Stores the extracted triples in MongoDB for integration into the knowledge graph.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99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C414-E8B3-CB82-BF85-B49580FC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0501"/>
            <a:ext cx="10331449" cy="117626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CSV Data Preparation for Neo4j Admin Import: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5B0D4F-E7C3-BB20-E05C-8D31E43B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00" y="1991369"/>
            <a:ext cx="7233700" cy="3942366"/>
          </a:xfrm>
          <a:prstGeom prst="round2DiagRect">
            <a:avLst>
              <a:gd name="adj1" fmla="val 4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FB513-9CEE-52FD-6367-839E0F6E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550" y="1658143"/>
            <a:ext cx="33538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CSV files generated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en-US" dirty="0"/>
              <a:t>Entities nodes</a:t>
            </a:r>
          </a:p>
          <a:p>
            <a:pPr lvl="1"/>
            <a:r>
              <a:rPr lang="en-US" dirty="0"/>
              <a:t>Movies entities relations</a:t>
            </a:r>
          </a:p>
          <a:p>
            <a:pPr lvl="1"/>
            <a:r>
              <a:rPr lang="en-US" dirty="0"/>
              <a:t>Movies nodes</a:t>
            </a:r>
          </a:p>
          <a:p>
            <a:pPr lvl="1"/>
            <a:r>
              <a:rPr lang="en-US" dirty="0"/>
              <a:t>Movies triples relations</a:t>
            </a:r>
          </a:p>
          <a:p>
            <a:pPr lvl="1"/>
            <a:r>
              <a:rPr lang="en-US" dirty="0"/>
              <a:t>Triples entities nodes</a:t>
            </a:r>
          </a:p>
          <a:p>
            <a:pPr lvl="1"/>
            <a:r>
              <a:rPr lang="en-US" dirty="0"/>
              <a:t>Triple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CDF53-9145-02F2-CCE6-DCDCF35A97D6}"/>
              </a:ext>
            </a:extLst>
          </p:cNvPr>
          <p:cNvSpPr txBox="1"/>
          <p:nvPr/>
        </p:nvSpPr>
        <p:spPr>
          <a:xfrm>
            <a:off x="862550" y="1499393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ER mapping &amp; CSV export Code:</a:t>
            </a:r>
          </a:p>
        </p:txBody>
      </p:sp>
    </p:spTree>
    <p:extLst>
      <p:ext uri="{BB962C8B-B14F-4D97-AF65-F5344CB8AC3E}">
        <p14:creationId xmlns:p14="http://schemas.microsoft.com/office/powerpoint/2010/main" val="129106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36A8-5C35-F5A9-9C9A-425A0B6E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247650"/>
            <a:ext cx="9905998" cy="8435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What is Neo4j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AC4-65D2-8BBE-F1AB-FBEBFA1C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976266"/>
            <a:ext cx="9905999" cy="5155865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marL="457200" lvl="1" indent="0">
              <a:buNone/>
            </a:pPr>
            <a:r>
              <a:rPr lang="en-US" dirty="0"/>
              <a:t>Neo4j is a graph database management system designed to model data as connected entities (nodes) and their relationships.</a:t>
            </a:r>
          </a:p>
          <a:p>
            <a:r>
              <a:rPr lang="en-US" dirty="0"/>
              <a:t>Key Benefits:</a:t>
            </a:r>
          </a:p>
          <a:p>
            <a:pPr lvl="1"/>
            <a:r>
              <a:rPr lang="en-US" dirty="0"/>
              <a:t>Optimized for Relationships: Efficiently stores and retrieves complex connections (e.g., finding movies by director or cast).</a:t>
            </a:r>
          </a:p>
          <a:p>
            <a:pPr lvl="1"/>
            <a:r>
              <a:rPr lang="en-US" dirty="0"/>
              <a:t>Scalability: Maintains high performance for large datasets, avoiding the limitations of relational databases with multiple joins.</a:t>
            </a:r>
          </a:p>
          <a:p>
            <a:pPr lvl="1"/>
            <a:r>
              <a:rPr lang="en-US" dirty="0"/>
              <a:t>Flexibility: Schema-free design supports diverse data types (e.g., movies, genres, people).</a:t>
            </a:r>
          </a:p>
          <a:p>
            <a:pPr lvl="1"/>
            <a:r>
              <a:rPr lang="en-US" dirty="0"/>
              <a:t>Advanced Querying: Executes complex graph traversal queries (e.g., identifying revenue-based genre trends).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53D1-4E29-3E08-59B6-1AAA80B3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2" y="285750"/>
            <a:ext cx="9905998" cy="1135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Importing MongoDB Data into Neo4j: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F34C-E171-3DCE-4072-35E0A64C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02352"/>
            <a:ext cx="9905999" cy="4920648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Importing a large dataset (~2.2M nodes, ~7.8M relationships, ~211K relationship types) caused bottlenecks.</a:t>
            </a:r>
          </a:p>
          <a:p>
            <a:pPr lvl="1"/>
            <a:r>
              <a:rPr lang="en-US" dirty="0"/>
              <a:t>Using Python Driver Import was not feasible due to prolonged import times and performance issues (e.g., bottlenecking).</a:t>
            </a:r>
          </a:p>
          <a:p>
            <a:r>
              <a:rPr lang="en-US" dirty="0"/>
              <a:t>Solutions Considered:</a:t>
            </a:r>
          </a:p>
          <a:p>
            <a:pPr lvl="1"/>
            <a:r>
              <a:rPr lang="en-US" dirty="0"/>
              <a:t>Python Driver Import:</a:t>
            </a:r>
          </a:p>
          <a:p>
            <a:pPr lvl="2"/>
            <a:r>
              <a:rPr lang="en-US" dirty="0"/>
              <a:t>Suitable for small datasets but inefficient for large-scale imports.</a:t>
            </a:r>
          </a:p>
          <a:p>
            <a:pPr lvl="1"/>
            <a:r>
              <a:rPr lang="en-US" dirty="0"/>
              <a:t>Neo4j Admin Import:</a:t>
            </a:r>
          </a:p>
          <a:p>
            <a:pPr lvl="2"/>
            <a:r>
              <a:rPr lang="en-US" dirty="0"/>
              <a:t>Selected as the solution due to its ability to import large datasets in under a minute. Effectively handled the scale and complexity of the data.</a:t>
            </a:r>
          </a:p>
        </p:txBody>
      </p:sp>
    </p:spTree>
    <p:extLst>
      <p:ext uri="{BB962C8B-B14F-4D97-AF65-F5344CB8AC3E}">
        <p14:creationId xmlns:p14="http://schemas.microsoft.com/office/powerpoint/2010/main" val="361748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5E1486-D201-3388-3A35-62F6C717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98" y="581026"/>
            <a:ext cx="6524587" cy="93821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Neo4j Admin Bulk Import:</a:t>
            </a:r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14C6882-D3C3-F543-5712-D3699DEB48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2" r="23827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D88F0-569E-42C3-2E51-86C85654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469" r="3" b="9968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43" name="Content Placeholder 16">
            <a:extLst>
              <a:ext uri="{FF2B5EF4-FFF2-40B4-BE49-F238E27FC236}">
                <a16:creationId xmlns:a16="http://schemas.microsoft.com/office/drawing/2014/main" id="{399F7243-6C56-A67B-12E7-45E5F91D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383" y="1748029"/>
            <a:ext cx="7201271" cy="3874417"/>
          </a:xfrm>
        </p:spPr>
        <p:txBody>
          <a:bodyPr>
            <a:normAutofit fontScale="85000" lnSpcReduction="10000"/>
          </a:bodyPr>
          <a:lstStyle/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bin\neo4j-admin database import full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--nodes="D:\CIS612_Final_Project\neo4j_import\movies_nodes.csv"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--nodes="D:\CIS612_Final_Project\neo4j_import\triples_entities_nodes.csv"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--relationships="D:\CIS612_Final_Project\neo4j_import\movies_entities_rels.csv"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--overwrite-destination=true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--verbose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neo4j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7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E87A6-FB88-1C37-8DFC-EAFE1809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716" y="624868"/>
            <a:ext cx="3060909" cy="147857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Neo4J GRAPH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62CA-BA73-5285-5382-E4BDC12E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36" y="2463799"/>
            <a:ext cx="3867452" cy="232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Graph Visualization Issue: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The dataset includes more than 200K movies, but the slide visualizes only 10 movies due to Neo4j's limitation in rendering the full graph.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F21A28-31B4-8B4A-33AF-BD6356F4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1" r="8600" b="-1"/>
          <a:stretch/>
        </p:blipFill>
        <p:spPr>
          <a:xfrm>
            <a:off x="4436175" y="1005738"/>
            <a:ext cx="7408135" cy="48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ED3-F72C-A2A3-803F-75BAE1E5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7236"/>
            <a:ext cx="9905999" cy="5935664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/>
              <a:t>Nodes:</a:t>
            </a:r>
          </a:p>
          <a:p>
            <a:pPr lvl="1"/>
            <a:r>
              <a:rPr lang="en-US" dirty="0"/>
              <a:t>Movies:</a:t>
            </a:r>
          </a:p>
          <a:p>
            <a:pPr marL="457200" lvl="1" indent="0">
              <a:buNone/>
            </a:pPr>
            <a:r>
              <a:rPr lang="en-US" dirty="0"/>
              <a:t>	Properties: Title, Release Date, Budget, Runtime, Vote Average, Language, Revenue, etc.</a:t>
            </a:r>
            <a:endParaRPr lang="en-US" u="sng" dirty="0"/>
          </a:p>
          <a:p>
            <a:pPr lvl="1"/>
            <a:r>
              <a:rPr lang="en-US" dirty="0"/>
              <a:t>Person: (Actors, Directors, Writers, Producers, Music Composers, Directors of Photography (DOP))</a:t>
            </a:r>
          </a:p>
          <a:p>
            <a:pPr lvl="1"/>
            <a:r>
              <a:rPr lang="en-US" dirty="0"/>
              <a:t>Genre: (e.g., Action, Comedy)</a:t>
            </a:r>
          </a:p>
          <a:p>
            <a:pPr lvl="1"/>
            <a:r>
              <a:rPr lang="en-US" dirty="0"/>
              <a:t>Language: (e.g., English, Spanish)</a:t>
            </a:r>
          </a:p>
          <a:p>
            <a:pPr lvl="1"/>
            <a:r>
              <a:rPr lang="en-US" dirty="0"/>
              <a:t>Company: (e.g., Warner Bros.)</a:t>
            </a:r>
          </a:p>
          <a:p>
            <a:pPr lvl="1"/>
            <a:r>
              <a:rPr lang="en-US" dirty="0"/>
              <a:t>Country: (e.g., USA, UK)</a:t>
            </a:r>
          </a:p>
          <a:p>
            <a:r>
              <a:rPr lang="en-US" u="sng" dirty="0"/>
              <a:t>Relationships:</a:t>
            </a:r>
          </a:p>
          <a:p>
            <a:pPr marL="457200" lvl="1" indent="0">
              <a:buNone/>
            </a:pPr>
            <a:r>
              <a:rPr lang="en-US" dirty="0"/>
              <a:t>Pre-defined such as:</a:t>
            </a:r>
          </a:p>
          <a:p>
            <a:pPr lvl="1"/>
            <a:r>
              <a:rPr lang="en-US" dirty="0"/>
              <a:t>BELONGS_TO_GENRE (Movie → Genre)</a:t>
            </a:r>
          </a:p>
          <a:p>
            <a:pPr lvl="1"/>
            <a:r>
              <a:rPr lang="en-US" dirty="0"/>
              <a:t>SPOKEN_IN (Movie → Language)</a:t>
            </a:r>
          </a:p>
          <a:p>
            <a:pPr lvl="1"/>
            <a:r>
              <a:rPr lang="en-US" dirty="0"/>
              <a:t>PRODUCTION_COMPANY (Movie → Company)</a:t>
            </a:r>
          </a:p>
          <a:p>
            <a:pPr lvl="1"/>
            <a:r>
              <a:rPr lang="en-US" dirty="0"/>
              <a:t>PRODUCED_IN (Movie → Country)</a:t>
            </a:r>
          </a:p>
          <a:p>
            <a:pPr lvl="1"/>
            <a:r>
              <a:rPr lang="en-US" dirty="0"/>
              <a:t>ACTED_IN, DIRECTED_BY, WRITTEN_BY, PRODUCED_BY, COMPOSED_BY, DOP_BY (Person ↔ Movie)</a:t>
            </a:r>
          </a:p>
          <a:p>
            <a:r>
              <a:rPr lang="en-US" u="sng" dirty="0"/>
              <a:t>NLP-Extracted:</a:t>
            </a:r>
          </a:p>
          <a:p>
            <a:pPr marL="457200" lvl="1" indent="0">
              <a:buNone/>
            </a:pPr>
            <a:r>
              <a:rPr lang="en-US" dirty="0"/>
              <a:t>Semantic triples (Subject-Predicate-Object) such as:</a:t>
            </a:r>
          </a:p>
          <a:p>
            <a:pPr lvl="2"/>
            <a:r>
              <a:rPr lang="en-US" dirty="0"/>
              <a:t>HAS_SUBJECT (Movie → Subject)</a:t>
            </a:r>
          </a:p>
          <a:p>
            <a:pPr lvl="2"/>
            <a:r>
              <a:rPr lang="en-US" dirty="0"/>
              <a:t>HAS_OBJECT (Movie → Object)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FF1E81-194B-C1AE-05CC-3C7FB5D8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100"/>
            <a:ext cx="9905998" cy="627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Contents in neo4J:</a:t>
            </a:r>
          </a:p>
        </p:txBody>
      </p:sp>
    </p:spTree>
    <p:extLst>
      <p:ext uri="{BB962C8B-B14F-4D97-AF65-F5344CB8AC3E}">
        <p14:creationId xmlns:p14="http://schemas.microsoft.com/office/powerpoint/2010/main" val="1653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C800-DC50-815C-9799-3CAAB516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2" y="228600"/>
            <a:ext cx="10390187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Building the QA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B2CB-8308-025B-68A1-1D1FCE5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49336"/>
            <a:ext cx="9905999" cy="5395913"/>
          </a:xfrm>
        </p:spPr>
        <p:txBody>
          <a:bodyPr>
            <a:normAutofit/>
          </a:bodyPr>
          <a:lstStyle/>
          <a:p>
            <a:r>
              <a:rPr lang="en-US" dirty="0"/>
              <a:t>Initial Plan:</a:t>
            </a:r>
          </a:p>
          <a:p>
            <a:pPr marL="457200" lvl="1" indent="0">
              <a:buNone/>
            </a:pPr>
            <a:r>
              <a:rPr lang="en-US" dirty="0"/>
              <a:t>We planned to use </a:t>
            </a:r>
            <a:r>
              <a:rPr lang="en-US" dirty="0" err="1"/>
              <a:t>Neosemantics</a:t>
            </a:r>
            <a:r>
              <a:rPr lang="en-US" dirty="0"/>
              <a:t> (n10s) to build the QA system using SPARQL, which would enable semantic queries on RDF data.</a:t>
            </a:r>
          </a:p>
          <a:p>
            <a:r>
              <a:rPr lang="en-US" dirty="0"/>
              <a:t>Issue Encountered:</a:t>
            </a:r>
          </a:p>
          <a:p>
            <a:pPr marL="457200" lvl="1" indent="0">
              <a:buNone/>
            </a:pPr>
            <a:r>
              <a:rPr lang="en-US" dirty="0"/>
              <a:t>The newer version of Neo4j no longer supports </a:t>
            </a:r>
            <a:r>
              <a:rPr lang="en-US" dirty="0" err="1"/>
              <a:t>Neosemantics</a:t>
            </a:r>
            <a:r>
              <a:rPr lang="en-US" dirty="0"/>
              <a:t>, limiting our ability to integrate RDF data and execute SPARQL queries.</a:t>
            </a:r>
          </a:p>
          <a:p>
            <a:r>
              <a:rPr lang="en-US" dirty="0"/>
              <a:t>Solution Implemented:</a:t>
            </a:r>
          </a:p>
          <a:p>
            <a:pPr lvl="1"/>
            <a:r>
              <a:rPr lang="en-US" dirty="0"/>
              <a:t>Adapted the system to use Cypher Queries, leveraging Neo4j’s native query language to design the Q&amp;A functionality.</a:t>
            </a:r>
          </a:p>
          <a:p>
            <a:pPr lvl="1"/>
            <a:r>
              <a:rPr lang="en-US" dirty="0"/>
              <a:t>Focused on efficiently querying the graph database while ensuring semantic relationships were maintained.</a:t>
            </a:r>
          </a:p>
        </p:txBody>
      </p:sp>
    </p:spTree>
    <p:extLst>
      <p:ext uri="{BB962C8B-B14F-4D97-AF65-F5344CB8AC3E}">
        <p14:creationId xmlns:p14="http://schemas.microsoft.com/office/powerpoint/2010/main" val="5604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12DD-2464-67CA-66C3-34090688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863" y="42950"/>
            <a:ext cx="9905998" cy="819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Predefined Cypher Queries for QA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8858-FD18-F082-CD95-895B0782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92137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Developed predefined Cypher queries to execute when a user's question matches a specific intent pattern.</a:t>
            </a:r>
          </a:p>
          <a:p>
            <a:pPr lvl="1"/>
            <a:r>
              <a:rPr lang="en-US" dirty="0"/>
              <a:t>This approach integrates data preprocessing, NLP, graph database design, and real-time query execution to meet the application's objectives.</a:t>
            </a:r>
          </a:p>
          <a:p>
            <a:r>
              <a:rPr lang="en-US" dirty="0"/>
              <a:t>Capabilities:</a:t>
            </a:r>
          </a:p>
          <a:p>
            <a:pPr lvl="1"/>
            <a:r>
              <a:rPr lang="en-US" dirty="0"/>
              <a:t>Enables answering analytical and predefined questions seamlessly.</a:t>
            </a:r>
          </a:p>
          <a:p>
            <a:r>
              <a:rPr lang="en-US" dirty="0"/>
              <a:t>Examples of Questions Answered by the QA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D581C-0234-6D53-86AC-E1C2E2F18C1F}"/>
              </a:ext>
            </a:extLst>
          </p:cNvPr>
          <p:cNvSpPr txBox="1"/>
          <p:nvPr/>
        </p:nvSpPr>
        <p:spPr>
          <a:xfrm>
            <a:off x="976313" y="4023905"/>
            <a:ext cx="47637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Direct questions:</a:t>
            </a:r>
            <a:endParaRPr lang="en-US" u="sng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directed </a:t>
            </a:r>
            <a:r>
              <a:rPr lang="en-US" i="1" dirty="0"/>
              <a:t>Inception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movies belong to the </a:t>
            </a:r>
            <a:r>
              <a:rPr lang="en-US" i="1" dirty="0"/>
              <a:t>Action</a:t>
            </a:r>
            <a:r>
              <a:rPr lang="en-US" dirty="0"/>
              <a:t>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languages does </a:t>
            </a:r>
            <a:r>
              <a:rPr lang="en-US" i="1" dirty="0"/>
              <a:t>Parasite</a:t>
            </a:r>
            <a:r>
              <a:rPr lang="en-US" dirty="0"/>
              <a:t> have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actors in </a:t>
            </a:r>
            <a:r>
              <a:rPr lang="en-US" i="1" dirty="0"/>
              <a:t>The Godfather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company produced </a:t>
            </a:r>
            <a:r>
              <a:rPr lang="en-US" i="1" dirty="0"/>
              <a:t>Titanic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revenue of </a:t>
            </a:r>
            <a:r>
              <a:rPr lang="en-US" i="1" dirty="0"/>
              <a:t>Avatar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Give all details of </a:t>
            </a:r>
            <a:r>
              <a:rPr lang="en-US" i="1" dirty="0"/>
              <a:t>Interstellar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46F6A-B119-B21C-33BA-75DB8C6BA748}"/>
              </a:ext>
            </a:extLst>
          </p:cNvPr>
          <p:cNvSpPr txBox="1"/>
          <p:nvPr/>
        </p:nvSpPr>
        <p:spPr>
          <a:xfrm>
            <a:off x="5699661" y="4036082"/>
            <a:ext cx="6102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Analytical questions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20 movies in each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actors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genres were most successful in 2020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directors by average movie rating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production companies have the most successful movies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yearly box office trend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BE639-3645-68DB-C151-72F2D44BFA98}"/>
              </a:ext>
            </a:extLst>
          </p:cNvPr>
          <p:cNvCxnSpPr/>
          <p:nvPr/>
        </p:nvCxnSpPr>
        <p:spPr>
          <a:xfrm>
            <a:off x="5701943" y="4102786"/>
            <a:ext cx="0" cy="245191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6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0842-ABBA-9B74-3BE5-A9ED87F8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3" y="152400"/>
            <a:ext cx="9905998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Building Question answer system: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30F3-1D02-9E59-1B78-A87C80A8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69937"/>
            <a:ext cx="9905999" cy="4970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To understand and process user queries before generating responses in the QA system.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Parse the user's question to identify intent, pattern, and entities.</a:t>
            </a:r>
          </a:p>
          <a:p>
            <a:pPr lvl="1"/>
            <a:r>
              <a:rPr lang="en-US" dirty="0"/>
              <a:t>Convert the parsed input into a Cypher query for execution.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Question: "Who is the director of Movie X?“</a:t>
            </a:r>
          </a:p>
          <a:p>
            <a:pPr lvl="1"/>
            <a:r>
              <a:rPr lang="en-US" dirty="0"/>
              <a:t>Parsed Intent: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Generated Cypher Query:</a:t>
            </a:r>
          </a:p>
          <a:p>
            <a:pPr lvl="1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73F577-8292-D1B6-93B8-E70B12338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285" y="574029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MATCH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m:Movie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)&lt;-[:DIRECTED_BY]-&gt;(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d:Person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WHERE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m.title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 =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($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movie_title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RETURN d.name AS director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1A67E91-253D-69E2-411D-5F6170875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35" y="426085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'intent'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FindDirector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'pattern'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r'who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\s+(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directed|is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the director of)\s+(?P&lt;Movie&gt;.+)'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'entities'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[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'Movie'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19B2-6524-C3E3-3966-0CF13DD0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66700"/>
            <a:ext cx="9905998" cy="7292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Goal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399C-9881-8321-CB50-9ACA4489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112836"/>
            <a:ext cx="9905999" cy="4532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 a Robust Movie QA System.</a:t>
            </a:r>
          </a:p>
          <a:p>
            <a:pPr lvl="1"/>
            <a:r>
              <a:rPr lang="en-US" dirty="0"/>
              <a:t>Using Natural Language Processing (NLP) and NEO4J Graph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Key Achievements:</a:t>
            </a:r>
          </a:p>
          <a:p>
            <a:pPr lvl="1"/>
            <a:r>
              <a:rPr lang="en-US" dirty="0"/>
              <a:t>Data Collection and Preparation</a:t>
            </a:r>
          </a:p>
          <a:p>
            <a:pPr lvl="1"/>
            <a:r>
              <a:rPr lang="en-US" dirty="0"/>
              <a:t>Triples Extraction with NLP</a:t>
            </a:r>
          </a:p>
          <a:p>
            <a:pPr lvl="1"/>
            <a:r>
              <a:rPr lang="en-US" dirty="0"/>
              <a:t>Entity-Relation Mapping</a:t>
            </a:r>
          </a:p>
          <a:p>
            <a:pPr lvl="1"/>
            <a:r>
              <a:rPr lang="en-US" dirty="0"/>
              <a:t>Knowledge Graph Construction</a:t>
            </a:r>
          </a:p>
          <a:p>
            <a:pPr lvl="1"/>
            <a:r>
              <a:rPr lang="en-US" dirty="0"/>
              <a:t>Query Parsing (Natural Language)</a:t>
            </a:r>
          </a:p>
          <a:p>
            <a:pPr lvl="1"/>
            <a:r>
              <a:rPr lang="en-US" dirty="0"/>
              <a:t>Cypher Query Generation</a:t>
            </a:r>
          </a:p>
          <a:p>
            <a:pPr lvl="1"/>
            <a:r>
              <a:rPr lang="en-US" dirty="0"/>
              <a:t>Graph Query Execution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378D23-492C-326C-CB9A-F3449E12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1" y="746124"/>
            <a:ext cx="6160522" cy="13509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Testing QA system on console: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46CDDF-4884-D6DC-7B4A-EBCB19BA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0" r="60032" b="1"/>
          <a:stretch/>
        </p:blipFill>
        <p:spPr>
          <a:xfrm>
            <a:off x="7551665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9B4F-0040-B8F4-4094-78FE5B15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485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Who directed Gunner?</a:t>
            </a:r>
          </a:p>
          <a:p>
            <a:pPr lvl="2"/>
            <a:r>
              <a:rPr lang="en-US" dirty="0"/>
              <a:t>Response: The director of Gunner is Dimitri Logothetis.</a:t>
            </a:r>
          </a:p>
          <a:p>
            <a:pPr lvl="1"/>
            <a:r>
              <a:rPr lang="en-US" dirty="0"/>
              <a:t>Which languages have the highest-rated movies?</a:t>
            </a:r>
          </a:p>
          <a:p>
            <a:pPr lvl="2"/>
            <a:r>
              <a:rPr lang="en-US" dirty="0"/>
              <a:t>Response: Displays a list of languages ranked by average movie rating (e.g., Krio, Latin, Romanian)</a:t>
            </a:r>
          </a:p>
        </p:txBody>
      </p:sp>
    </p:spTree>
    <p:extLst>
      <p:ext uri="{BB962C8B-B14F-4D97-AF65-F5344CB8AC3E}">
        <p14:creationId xmlns:p14="http://schemas.microsoft.com/office/powerpoint/2010/main" val="192721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135509-FC48-0EBD-C8F2-3F4FCB2E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045" y="555018"/>
            <a:ext cx="4432680" cy="1478570"/>
          </a:xfrm>
        </p:spPr>
        <p:txBody>
          <a:bodyPr>
            <a:noAutofit/>
          </a:bodyPr>
          <a:lstStyle/>
          <a:p>
            <a:r>
              <a:rPr lang="en-US" sz="3200" u="sng" dirty="0">
                <a:solidFill>
                  <a:schemeClr val="bg2">
                    <a:lumMod val="75000"/>
                  </a:schemeClr>
                </a:solidFill>
              </a:rPr>
              <a:t>Building a user interface for QA system: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923001-26F8-AB6A-6860-AAF322F2F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92" r="20841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78BD-DB1B-6F4B-B87A-1054FC06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769" y="2249486"/>
            <a:ext cx="4277106" cy="36052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Framework Used: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Developed a Flask-based web application for seamless user interaction.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Integration: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Integrated the Q&amp;A system to provide real-time responses to movie-related queries.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Key Feature: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Ability to ask natural language questions (e.g., "Which country produced Gunner?").</a:t>
            </a:r>
          </a:p>
        </p:txBody>
      </p:sp>
    </p:spTree>
    <p:extLst>
      <p:ext uri="{BB962C8B-B14F-4D97-AF65-F5344CB8AC3E}">
        <p14:creationId xmlns:p14="http://schemas.microsoft.com/office/powerpoint/2010/main" val="61603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08FE3C8-BAF1-4AB7-895B-F21B27E7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12" y="618518"/>
            <a:ext cx="5767387" cy="147857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Conclusion and Project Impact:</a:t>
            </a:r>
          </a:p>
        </p:txBody>
      </p:sp>
      <p:pic>
        <p:nvPicPr>
          <p:cNvPr id="7" name="Picture 6" descr="A movie qa system with many different types of objects&#10;&#10;Description automatically generated">
            <a:extLst>
              <a:ext uri="{FF2B5EF4-FFF2-40B4-BE49-F238E27FC236}">
                <a16:creationId xmlns:a16="http://schemas.microsoft.com/office/drawing/2014/main" id="{4D42D240-FB76-F4A4-1AB9-3DAA7DC5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02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B3D565-9B9F-DA17-9F6C-D95C78A0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1" y="1990726"/>
            <a:ext cx="5267326" cy="42487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Key Takeaways:</a:t>
            </a:r>
          </a:p>
          <a:p>
            <a:pPr lvl="1"/>
            <a:r>
              <a:rPr lang="en-US" dirty="0"/>
              <a:t>Successfully integrated NLP and graph databases for robust query handling.</a:t>
            </a:r>
          </a:p>
          <a:p>
            <a:pPr lvl="1"/>
            <a:r>
              <a:rPr lang="en-US" dirty="0"/>
              <a:t>Enhanced natural language understanding to provide accurate movie-related insights.</a:t>
            </a:r>
          </a:p>
          <a:p>
            <a:pPr lvl="1"/>
            <a:r>
              <a:rPr lang="en-US" dirty="0"/>
              <a:t>Demonstrated the feasibility of scaling the QA system for larger datasets.</a:t>
            </a:r>
          </a:p>
          <a:p>
            <a:r>
              <a:rPr lang="en-US" sz="2000" dirty="0"/>
              <a:t>Impact:</a:t>
            </a:r>
          </a:p>
          <a:p>
            <a:pPr lvl="1"/>
            <a:r>
              <a:rPr lang="en-US" dirty="0"/>
              <a:t>Potential to revolutionize data querying in the entertainment industry.</a:t>
            </a:r>
          </a:p>
          <a:p>
            <a:pPr lvl="1"/>
            <a:r>
              <a:rPr lang="en-US" dirty="0"/>
              <a:t>Framework applicable across other domains requiring knowledge graph-based QA systems.</a:t>
            </a:r>
          </a:p>
        </p:txBody>
      </p:sp>
    </p:spTree>
    <p:extLst>
      <p:ext uri="{BB962C8B-B14F-4D97-AF65-F5344CB8AC3E}">
        <p14:creationId xmlns:p14="http://schemas.microsoft.com/office/powerpoint/2010/main" val="11476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13622-FDEA-795F-1A9D-16F4DA5B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9" y="729193"/>
            <a:ext cx="5002212" cy="11361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u="sng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</a:rPr>
              <a:t>Real-World Applications of the Movie QA System: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17394-421E-BA39-943D-9402F6CA8AFC}"/>
              </a:ext>
            </a:extLst>
          </p:cNvPr>
          <p:cNvSpPr txBox="1">
            <a:spLocks/>
          </p:cNvSpPr>
          <p:nvPr/>
        </p:nvSpPr>
        <p:spPr>
          <a:xfrm>
            <a:off x="954088" y="1995223"/>
            <a:ext cx="4638675" cy="404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Streaming Platforms</a:t>
            </a:r>
            <a:r>
              <a:rPr lang="en-US" altLang="en-US" sz="2000" dirty="0"/>
              <a:t>: Enhance user experience with real-time movie-related query handling.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Entertainment Analytics</a:t>
            </a:r>
            <a:r>
              <a:rPr lang="en-US" altLang="en-US" sz="2000" dirty="0"/>
              <a:t>: Provide insights on trends in movies, genres, and actors.</a:t>
            </a:r>
          </a:p>
          <a:p>
            <a:pPr marL="11430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Educational Tools</a:t>
            </a:r>
            <a:r>
              <a:rPr lang="en-US" altLang="en-US" sz="2000" dirty="0"/>
              <a:t>: Assist film studies students and researchers with quick access to movie details.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Market Analysis</a:t>
            </a:r>
            <a:r>
              <a:rPr lang="en-US" altLang="en-US" sz="2000" dirty="0"/>
              <a:t>: Support production houses in analyzing audience preferences.</a:t>
            </a:r>
          </a:p>
        </p:txBody>
      </p:sp>
      <p:pic>
        <p:nvPicPr>
          <p:cNvPr id="10" name="Picture 9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94BAA8B1-C550-68CE-23C7-688EFD1A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56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9A01-6174-B675-9752-08FB716C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2" y="330200"/>
            <a:ext cx="10174288" cy="119282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Data Description, Data Size, Data Collection Method: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8F34-C49E-7BB9-9101-50C966B7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569242"/>
            <a:ext cx="9905999" cy="50919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used Kaggle website to download movie dataset. The raw data contains 1 million movie details in it. (</a:t>
            </a:r>
            <a:r>
              <a:rPr lang="en-US" dirty="0">
                <a:hlinkClick r:id="rId2"/>
              </a:rPr>
              <a:t>link to dataset</a:t>
            </a:r>
            <a:r>
              <a:rPr lang="en-US" dirty="0"/>
              <a:t>).</a:t>
            </a:r>
          </a:p>
          <a:p>
            <a:r>
              <a:rPr lang="en-US" dirty="0"/>
              <a:t>The TMDB (The Movie Database) is a comprehensive movie database that provides information about movies, including details like titles, ratings, release dates, revenue, genres, and much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filtered down the data and used last 5 years movie details starting from 1/1/2020, which is more than ~200K Movies data. </a:t>
            </a:r>
          </a:p>
          <a:p>
            <a:r>
              <a:rPr lang="en-US" dirty="0"/>
              <a:t>Although we plan to extend our project and use entire 1M dataset.</a:t>
            </a:r>
          </a:p>
          <a:p>
            <a:r>
              <a:rPr lang="en-US" dirty="0"/>
              <a:t>The data was downloaded in the form of CSV file.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6B86-6208-0552-4CCA-A46128CD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365500"/>
            <a:ext cx="9905999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087-33D3-B4DD-6933-A4C1E682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3700"/>
            <a:ext cx="10256838" cy="108487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Platform Setting/System Configuration Procedures: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98D3-230F-E6D8-D537-F211C561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292722"/>
            <a:ext cx="11099800" cy="5133478"/>
          </a:xfrm>
        </p:spPr>
        <p:txBody>
          <a:bodyPr>
            <a:normAutofit/>
          </a:bodyPr>
          <a:lstStyle/>
          <a:p>
            <a:r>
              <a:rPr lang="en-US" dirty="0"/>
              <a:t>MongoDB community version:</a:t>
            </a:r>
          </a:p>
          <a:p>
            <a:pPr lvl="1"/>
            <a:r>
              <a:rPr lang="en-US" dirty="0"/>
              <a:t>connect to MongoDB (mongodb://localhost:27017/).</a:t>
            </a:r>
          </a:p>
          <a:p>
            <a:pPr lvl="1"/>
            <a:r>
              <a:rPr lang="en-US" dirty="0"/>
              <a:t>The connection were made via python code.</a:t>
            </a:r>
          </a:p>
          <a:p>
            <a:r>
              <a:rPr lang="en-US" dirty="0"/>
              <a:t>Neo4j desktop:</a:t>
            </a:r>
          </a:p>
          <a:p>
            <a:pPr lvl="1"/>
            <a:r>
              <a:rPr lang="en-US" dirty="0"/>
              <a:t>Setup the DBMS with name and password.</a:t>
            </a:r>
          </a:p>
          <a:p>
            <a:pPr lvl="1"/>
            <a:r>
              <a:rPr lang="en-US" dirty="0"/>
              <a:t>Made few config changes:</a:t>
            </a:r>
          </a:p>
          <a:p>
            <a:pPr marL="457200" lvl="1" indent="0">
              <a:buNone/>
            </a:pPr>
            <a:r>
              <a:rPr lang="en-US" dirty="0"/>
              <a:t>   dbms.memory.heap.initial_size=6G</a:t>
            </a:r>
          </a:p>
          <a:p>
            <a:pPr marL="457200" lvl="1" indent="0">
              <a:buNone/>
            </a:pPr>
            <a:r>
              <a:rPr lang="en-US" dirty="0"/>
              <a:t>   dbms.memory.heap.max_size=6G</a:t>
            </a:r>
          </a:p>
          <a:p>
            <a:pPr marL="457200" lvl="1" indent="0">
              <a:buNone/>
            </a:pPr>
            <a:r>
              <a:rPr lang="en-US" dirty="0"/>
              <a:t>   dbms.memory.pagecache.size=8G</a:t>
            </a:r>
          </a:p>
          <a:p>
            <a:pPr marL="457200" lvl="1" indent="0">
              <a:buNone/>
            </a:pPr>
            <a:r>
              <a:rPr lang="en-US" dirty="0"/>
              <a:t>   dbms.windows_service_name=neo4j-relate-dbms-a4ee4310-4e49-49e0-9082-926af4973254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B7D4E81-F00B-8834-DE8C-2079B211ADD6}"/>
              </a:ext>
            </a:extLst>
          </p:cNvPr>
          <p:cNvSpPr/>
          <p:nvPr/>
        </p:nvSpPr>
        <p:spPr>
          <a:xfrm>
            <a:off x="3642115" y="3828878"/>
            <a:ext cx="1538290" cy="516039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3F1B164-D922-5D21-86AC-C8462E3C9920}"/>
              </a:ext>
            </a:extLst>
          </p:cNvPr>
          <p:cNvSpPr txBox="1"/>
          <p:nvPr/>
        </p:nvSpPr>
        <p:spPr>
          <a:xfrm>
            <a:off x="3642114" y="3769338"/>
            <a:ext cx="153829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ER Mapping &amp; CSV Export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7FC87-CEBD-D303-4BBF-05B25E1F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114864"/>
            <a:ext cx="9905998" cy="955402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System Design (Architecture):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3B92B4-835D-7B68-CAF3-275976253FD2}"/>
              </a:ext>
            </a:extLst>
          </p:cNvPr>
          <p:cNvSpPr/>
          <p:nvPr/>
        </p:nvSpPr>
        <p:spPr>
          <a:xfrm rot="5400000">
            <a:off x="5452185" y="4456819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0FCE-1D9D-6C06-07D6-C003316C6C0D}"/>
              </a:ext>
            </a:extLst>
          </p:cNvPr>
          <p:cNvSpPr/>
          <p:nvPr/>
        </p:nvSpPr>
        <p:spPr>
          <a:xfrm>
            <a:off x="5887048" y="5557320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TRIPLES COLLECTION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FCE97-6DBC-DE80-6FD5-CB61F208E7AC}"/>
              </a:ext>
            </a:extLst>
          </p:cNvPr>
          <p:cNvSpPr/>
          <p:nvPr/>
        </p:nvSpPr>
        <p:spPr>
          <a:xfrm>
            <a:off x="5887048" y="4671956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MOVIES COLLECTION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CEA0C4-3333-1BA3-06EF-1FB1FE0E2302}"/>
              </a:ext>
            </a:extLst>
          </p:cNvPr>
          <p:cNvSpPr/>
          <p:nvPr/>
        </p:nvSpPr>
        <p:spPr>
          <a:xfrm>
            <a:off x="10050628" y="4703142"/>
            <a:ext cx="1340736" cy="628530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78C1D-2121-CF44-3692-2F373C8C3891}"/>
              </a:ext>
            </a:extLst>
          </p:cNvPr>
          <p:cNvSpPr txBox="1"/>
          <p:nvPr/>
        </p:nvSpPr>
        <p:spPr>
          <a:xfrm>
            <a:off x="5955108" y="4228950"/>
            <a:ext cx="1305867" cy="6155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MongoDB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7DDC8E-C797-81B9-82F0-D2285179C803}"/>
              </a:ext>
            </a:extLst>
          </p:cNvPr>
          <p:cNvCxnSpPr>
            <a:cxnSpLocks/>
          </p:cNvCxnSpPr>
          <p:nvPr/>
        </p:nvCxnSpPr>
        <p:spPr>
          <a:xfrm>
            <a:off x="5763796" y="4536726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EB7C15-4C8A-499A-579D-779F69EF8C04}"/>
              </a:ext>
            </a:extLst>
          </p:cNvPr>
          <p:cNvSpPr/>
          <p:nvPr/>
        </p:nvSpPr>
        <p:spPr>
          <a:xfrm rot="5400000">
            <a:off x="4031139" y="1279481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DA41FA-F055-BDE5-31AE-65C0C426838B}"/>
              </a:ext>
            </a:extLst>
          </p:cNvPr>
          <p:cNvSpPr/>
          <p:nvPr/>
        </p:nvSpPr>
        <p:spPr>
          <a:xfrm>
            <a:off x="4534062" y="2379982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QUERY GENERATOR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44E499-EA0C-4FD4-F89F-5874299F93A6}"/>
              </a:ext>
            </a:extLst>
          </p:cNvPr>
          <p:cNvSpPr/>
          <p:nvPr/>
        </p:nvSpPr>
        <p:spPr>
          <a:xfrm>
            <a:off x="4534062" y="1494618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QUESTION PARSER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3DB675-8A43-A620-A429-2107773F18BF}"/>
              </a:ext>
            </a:extLst>
          </p:cNvPr>
          <p:cNvSpPr txBox="1"/>
          <p:nvPr/>
        </p:nvSpPr>
        <p:spPr>
          <a:xfrm>
            <a:off x="4534062" y="1051612"/>
            <a:ext cx="1305867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QA System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916E95-6A57-77B0-6816-896B3A211183}"/>
              </a:ext>
            </a:extLst>
          </p:cNvPr>
          <p:cNvCxnSpPr>
            <a:cxnSpLocks/>
          </p:cNvCxnSpPr>
          <p:nvPr/>
        </p:nvCxnSpPr>
        <p:spPr>
          <a:xfrm>
            <a:off x="4342750" y="1359388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B4999B-B083-5964-8E79-8656EDCF3217}"/>
              </a:ext>
            </a:extLst>
          </p:cNvPr>
          <p:cNvCxnSpPr>
            <a:cxnSpLocks/>
            <a:stCxn id="75" idx="1"/>
            <a:endCxn id="10" idx="3"/>
          </p:cNvCxnSpPr>
          <p:nvPr/>
        </p:nvCxnSpPr>
        <p:spPr>
          <a:xfrm flipH="1">
            <a:off x="7342247" y="5018917"/>
            <a:ext cx="979596" cy="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E9D68DE-23D8-37BA-D4CF-EB6F9C5DB594}"/>
              </a:ext>
            </a:extLst>
          </p:cNvPr>
          <p:cNvSpPr/>
          <p:nvPr/>
        </p:nvSpPr>
        <p:spPr>
          <a:xfrm>
            <a:off x="3620068" y="5185069"/>
            <a:ext cx="1205583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476DFE-E88C-67B0-9875-3D081F3F9021}"/>
              </a:ext>
            </a:extLst>
          </p:cNvPr>
          <p:cNvSpPr txBox="1"/>
          <p:nvPr/>
        </p:nvSpPr>
        <p:spPr>
          <a:xfrm>
            <a:off x="10050628" y="4725387"/>
            <a:ext cx="134073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TMDB Movies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Dataset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0B1FA2-57CD-3F88-C1A5-FCD1F5866B02}"/>
              </a:ext>
            </a:extLst>
          </p:cNvPr>
          <p:cNvSpPr txBox="1"/>
          <p:nvPr/>
        </p:nvSpPr>
        <p:spPr>
          <a:xfrm>
            <a:off x="3620068" y="5164701"/>
            <a:ext cx="120558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NLP Triples Extraction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15F115-6295-0A58-66D5-78D31DF6471B}"/>
              </a:ext>
            </a:extLst>
          </p:cNvPr>
          <p:cNvSpPr/>
          <p:nvPr/>
        </p:nvSpPr>
        <p:spPr>
          <a:xfrm>
            <a:off x="8321842" y="4746897"/>
            <a:ext cx="948189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E2792E-1269-102D-5FA1-D81336EF9849}"/>
              </a:ext>
            </a:extLst>
          </p:cNvPr>
          <p:cNvSpPr txBox="1"/>
          <p:nvPr/>
        </p:nvSpPr>
        <p:spPr>
          <a:xfrm>
            <a:off x="8321843" y="4726529"/>
            <a:ext cx="93917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6313950-53F2-CC62-69BF-C78F8E3CC7C5}"/>
              </a:ext>
            </a:extLst>
          </p:cNvPr>
          <p:cNvCxnSpPr>
            <a:cxnSpLocks/>
            <a:stCxn id="71" idx="1"/>
            <a:endCxn id="75" idx="3"/>
          </p:cNvCxnSpPr>
          <p:nvPr/>
        </p:nvCxnSpPr>
        <p:spPr>
          <a:xfrm flipH="1">
            <a:off x="9261013" y="5017775"/>
            <a:ext cx="789615" cy="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AA86F0B-68D2-3E1E-4843-9302F39AB219}"/>
              </a:ext>
            </a:extLst>
          </p:cNvPr>
          <p:cNvCxnSpPr>
            <a:stCxn id="10" idx="1"/>
            <a:endCxn id="72" idx="0"/>
          </p:cNvCxnSpPr>
          <p:nvPr/>
        </p:nvCxnSpPr>
        <p:spPr>
          <a:xfrm rot="10800000" flipV="1">
            <a:off x="4222860" y="5019449"/>
            <a:ext cx="1664188" cy="145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6675CC1-721C-A00D-5646-B969A78BD05D}"/>
              </a:ext>
            </a:extLst>
          </p:cNvPr>
          <p:cNvSpPr txBox="1"/>
          <p:nvPr/>
        </p:nvSpPr>
        <p:spPr>
          <a:xfrm>
            <a:off x="9203939" y="4722048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Raw 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475A99-141B-6C88-7322-879394708C75}"/>
              </a:ext>
            </a:extLst>
          </p:cNvPr>
          <p:cNvSpPr txBox="1"/>
          <p:nvPr/>
        </p:nvSpPr>
        <p:spPr>
          <a:xfrm>
            <a:off x="7405857" y="4721762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Data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8B25DD-15BD-24DC-5FBD-43ED3E6779F1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rot="16200000" flipH="1">
            <a:off x="4977286" y="4995050"/>
            <a:ext cx="155337" cy="166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9D3E53-E7A0-755A-E2E6-B16550E56C7A}"/>
              </a:ext>
            </a:extLst>
          </p:cNvPr>
          <p:cNvSpPr txBox="1"/>
          <p:nvPr/>
        </p:nvSpPr>
        <p:spPr>
          <a:xfrm>
            <a:off x="4381923" y="4711744"/>
            <a:ext cx="144349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Movie Data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611D36-3037-8CE1-5914-6164409B1915}"/>
              </a:ext>
            </a:extLst>
          </p:cNvPr>
          <p:cNvSpPr txBox="1"/>
          <p:nvPr/>
        </p:nvSpPr>
        <p:spPr>
          <a:xfrm>
            <a:off x="4774139" y="5605986"/>
            <a:ext cx="102318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Extracted Triples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4E478DD-80AC-4A21-3547-3E706C132FCA}"/>
              </a:ext>
            </a:extLst>
          </p:cNvPr>
          <p:cNvSpPr/>
          <p:nvPr/>
        </p:nvSpPr>
        <p:spPr>
          <a:xfrm rot="5400000">
            <a:off x="-1128352" y="2790080"/>
            <a:ext cx="5262323" cy="181107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DFC6559-93A3-7635-AC65-DEC9B4A0B295}"/>
              </a:ext>
            </a:extLst>
          </p:cNvPr>
          <p:cNvSpPr/>
          <p:nvPr/>
        </p:nvSpPr>
        <p:spPr>
          <a:xfrm>
            <a:off x="656823" y="1724988"/>
            <a:ext cx="1680692" cy="193899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B4DA4-6FD3-83B7-2F77-2D2AC2464805}"/>
              </a:ext>
            </a:extLst>
          </p:cNvPr>
          <p:cNvSpPr txBox="1"/>
          <p:nvPr/>
        </p:nvSpPr>
        <p:spPr>
          <a:xfrm>
            <a:off x="501477" y="1056500"/>
            <a:ext cx="200266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Neo4j Graph Database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AB253C-B6B7-0463-9771-AE2C6061B3F6}"/>
              </a:ext>
            </a:extLst>
          </p:cNvPr>
          <p:cNvCxnSpPr>
            <a:cxnSpLocks/>
          </p:cNvCxnSpPr>
          <p:nvPr/>
        </p:nvCxnSpPr>
        <p:spPr>
          <a:xfrm>
            <a:off x="597273" y="1608385"/>
            <a:ext cx="18110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548091FB-A882-04EA-8ACD-BE457094D125}"/>
              </a:ext>
            </a:extLst>
          </p:cNvPr>
          <p:cNvSpPr/>
          <p:nvPr/>
        </p:nvSpPr>
        <p:spPr>
          <a:xfrm>
            <a:off x="654681" y="3816071"/>
            <a:ext cx="1680692" cy="241385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A7BDBE0-02BC-5B3C-8D2E-693AC03E0502}"/>
              </a:ext>
            </a:extLst>
          </p:cNvPr>
          <p:cNvSpPr txBox="1"/>
          <p:nvPr/>
        </p:nvSpPr>
        <p:spPr>
          <a:xfrm>
            <a:off x="781059" y="1721882"/>
            <a:ext cx="144349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rgbClr val="134770">
                    <a:lumMod val="5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NODES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D7C927-47D5-2925-9BF7-680B13BEFF4E}"/>
              </a:ext>
            </a:extLst>
          </p:cNvPr>
          <p:cNvSpPr txBox="1"/>
          <p:nvPr/>
        </p:nvSpPr>
        <p:spPr>
          <a:xfrm>
            <a:off x="654681" y="2005646"/>
            <a:ext cx="16806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Movie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Person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Genre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Language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Entity(object/subject)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85F728-314D-66B6-9CD4-B4BCE90C239E}"/>
              </a:ext>
            </a:extLst>
          </p:cNvPr>
          <p:cNvSpPr txBox="1"/>
          <p:nvPr/>
        </p:nvSpPr>
        <p:spPr>
          <a:xfrm>
            <a:off x="730881" y="3811057"/>
            <a:ext cx="152829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u="sng" dirty="0">
                <a:solidFill>
                  <a:schemeClr val="bg2">
                    <a:lumMod val="50000"/>
                  </a:schemeClr>
                </a:solidFill>
              </a:rPr>
              <a:t>RELATIONSHIPS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3AB250-5D94-2DE1-7425-26B4BE7AE0F3}"/>
              </a:ext>
            </a:extLst>
          </p:cNvPr>
          <p:cNvSpPr txBox="1"/>
          <p:nvPr/>
        </p:nvSpPr>
        <p:spPr>
          <a:xfrm>
            <a:off x="577006" y="4106270"/>
            <a:ext cx="185160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BELONGS_TO_GENRE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SPOKEN_IN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PRODUCTION_COMPANY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ACTED_IN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DIRECTED_BY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WRITTEN_BY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COMPOSED_BY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DOP_BY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Triples Relation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5EFD22B-0D02-3FEC-B09C-6F401AD6D374}"/>
              </a:ext>
            </a:extLst>
          </p:cNvPr>
          <p:cNvCxnSpPr>
            <a:cxnSpLocks/>
            <a:stCxn id="5" idx="1"/>
            <a:endCxn id="114" idx="3"/>
          </p:cNvCxnSpPr>
          <p:nvPr/>
        </p:nvCxnSpPr>
        <p:spPr>
          <a:xfrm rot="16200000" flipV="1">
            <a:off x="5854806" y="3399091"/>
            <a:ext cx="71717" cy="14205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6BABF3-0FFE-51CF-47CA-5589FCC081E0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2408348" y="4061726"/>
            <a:ext cx="1233766" cy="1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788E5962-12C8-CF7A-688B-8C8C5EE5EF3F}"/>
              </a:ext>
            </a:extLst>
          </p:cNvPr>
          <p:cNvSpPr txBox="1"/>
          <p:nvPr/>
        </p:nvSpPr>
        <p:spPr>
          <a:xfrm>
            <a:off x="2374951" y="3760143"/>
            <a:ext cx="136161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Neo4j-Admin Import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ED34D97-B20D-28EE-FAC5-452028AEBCDB}"/>
              </a:ext>
            </a:extLst>
          </p:cNvPr>
          <p:cNvSpPr/>
          <p:nvPr/>
        </p:nvSpPr>
        <p:spPr>
          <a:xfrm>
            <a:off x="9904578" y="1665388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A4F608B-72DB-7916-49F6-5ECC6608C3FE}"/>
              </a:ext>
            </a:extLst>
          </p:cNvPr>
          <p:cNvSpPr txBox="1"/>
          <p:nvPr/>
        </p:nvSpPr>
        <p:spPr>
          <a:xfrm>
            <a:off x="9904577" y="1687633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User Question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7FCDFCB-5D3D-8778-F30A-9CE4603C6BBB}"/>
              </a:ext>
            </a:extLst>
          </p:cNvPr>
          <p:cNvSpPr/>
          <p:nvPr/>
        </p:nvSpPr>
        <p:spPr>
          <a:xfrm>
            <a:off x="9904578" y="2541879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08088-59E0-50F7-D485-550745769AD0}"/>
              </a:ext>
            </a:extLst>
          </p:cNvPr>
          <p:cNvSpPr txBox="1"/>
          <p:nvPr/>
        </p:nvSpPr>
        <p:spPr>
          <a:xfrm>
            <a:off x="9904577" y="2564124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Answer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A98767B4-8739-9F80-69DE-958C9C8DE841}"/>
              </a:ext>
            </a:extLst>
          </p:cNvPr>
          <p:cNvSpPr/>
          <p:nvPr/>
        </p:nvSpPr>
        <p:spPr>
          <a:xfrm rot="5400000">
            <a:off x="7794314" y="1629300"/>
            <a:ext cx="1903676" cy="136385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B9381A0-41FF-CBD9-92BD-87F6C0F783F1}"/>
              </a:ext>
            </a:extLst>
          </p:cNvPr>
          <p:cNvSpPr txBox="1"/>
          <p:nvPr/>
        </p:nvSpPr>
        <p:spPr>
          <a:xfrm>
            <a:off x="8064063" y="1909931"/>
            <a:ext cx="1363855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Application Server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750D1DB-1918-D129-D2E0-02C103C8B730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9196267" y="1856910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E75896B-6623-9159-61A9-62C5E78B4072}"/>
              </a:ext>
            </a:extLst>
          </p:cNvPr>
          <p:cNvCxnSpPr>
            <a:cxnSpLocks/>
          </p:cNvCxnSpPr>
          <p:nvPr/>
        </p:nvCxnSpPr>
        <p:spPr>
          <a:xfrm>
            <a:off x="9196267" y="2736763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9EE0F77-1929-F464-0D6A-CCEF6AA41C15}"/>
              </a:ext>
            </a:extLst>
          </p:cNvPr>
          <p:cNvCxnSpPr>
            <a:cxnSpLocks/>
          </p:cNvCxnSpPr>
          <p:nvPr/>
        </p:nvCxnSpPr>
        <p:spPr>
          <a:xfrm flipH="1">
            <a:off x="5839929" y="1777711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1B1E47D-04C8-3FFC-1BED-96BAEDCD0ECA}"/>
              </a:ext>
            </a:extLst>
          </p:cNvPr>
          <p:cNvSpPr txBox="1"/>
          <p:nvPr/>
        </p:nvSpPr>
        <p:spPr>
          <a:xfrm>
            <a:off x="6257236" y="1499916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Parse Question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05541-ECFC-4BD4-2EAB-E9BA4A45FFA3}"/>
              </a:ext>
            </a:extLst>
          </p:cNvPr>
          <p:cNvCxnSpPr>
            <a:cxnSpLocks/>
          </p:cNvCxnSpPr>
          <p:nvPr/>
        </p:nvCxnSpPr>
        <p:spPr>
          <a:xfrm>
            <a:off x="5844226" y="1901094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66F9A48D-98CA-B78A-8DAA-515D5F1985C2}"/>
              </a:ext>
            </a:extLst>
          </p:cNvPr>
          <p:cNvSpPr txBox="1"/>
          <p:nvPr/>
        </p:nvSpPr>
        <p:spPr>
          <a:xfrm>
            <a:off x="6042861" y="1811165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FE42320-7D12-9471-6D36-4EDC40D14654}"/>
              </a:ext>
            </a:extLst>
          </p:cNvPr>
          <p:cNvCxnSpPr>
            <a:cxnSpLocks/>
          </p:cNvCxnSpPr>
          <p:nvPr/>
        </p:nvCxnSpPr>
        <p:spPr>
          <a:xfrm flipH="1">
            <a:off x="5837788" y="2657767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99DAAFCF-BFC1-8DEC-E73D-F67E58E40C5D}"/>
              </a:ext>
            </a:extLst>
          </p:cNvPr>
          <p:cNvSpPr txBox="1"/>
          <p:nvPr/>
        </p:nvSpPr>
        <p:spPr>
          <a:xfrm>
            <a:off x="6274145" y="2379972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9BB5FC2-8875-A1CA-7D8B-078FC71C8009}"/>
              </a:ext>
            </a:extLst>
          </p:cNvPr>
          <p:cNvCxnSpPr>
            <a:cxnSpLocks/>
          </p:cNvCxnSpPr>
          <p:nvPr/>
        </p:nvCxnSpPr>
        <p:spPr>
          <a:xfrm>
            <a:off x="5842085" y="2781150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ED62A9BC-5784-22E4-FD3A-1CD7F6EF0EF8}"/>
              </a:ext>
            </a:extLst>
          </p:cNvPr>
          <p:cNvSpPr txBox="1"/>
          <p:nvPr/>
        </p:nvSpPr>
        <p:spPr>
          <a:xfrm>
            <a:off x="6072470" y="2691221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Generated Response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B21B1AB-001B-366B-3161-D61BF7099DE1}"/>
              </a:ext>
            </a:extLst>
          </p:cNvPr>
          <p:cNvSpPr txBox="1"/>
          <p:nvPr/>
        </p:nvSpPr>
        <p:spPr>
          <a:xfrm>
            <a:off x="5117099" y="3791821"/>
            <a:ext cx="167425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Movies &amp; Triples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D50CF70-4C8A-6F1B-02FC-2B4B7D5C69E9}"/>
              </a:ext>
            </a:extLst>
          </p:cNvPr>
          <p:cNvCxnSpPr>
            <a:cxnSpLocks/>
          </p:cNvCxnSpPr>
          <p:nvPr/>
        </p:nvCxnSpPr>
        <p:spPr>
          <a:xfrm flipH="1">
            <a:off x="2408348" y="2662064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818B9397-2396-02A3-99BD-A242BC921042}"/>
              </a:ext>
            </a:extLst>
          </p:cNvPr>
          <p:cNvSpPr txBox="1"/>
          <p:nvPr/>
        </p:nvSpPr>
        <p:spPr>
          <a:xfrm>
            <a:off x="2503346" y="2384269"/>
            <a:ext cx="182182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Generated Query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240B58F-F6DC-E6C7-37D1-483926F86F99}"/>
              </a:ext>
            </a:extLst>
          </p:cNvPr>
          <p:cNvCxnSpPr>
            <a:cxnSpLocks/>
          </p:cNvCxnSpPr>
          <p:nvPr/>
        </p:nvCxnSpPr>
        <p:spPr>
          <a:xfrm>
            <a:off x="2408348" y="2785447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06ABD55A-FAA2-6FFD-D816-1C9B77DC53F7}"/>
              </a:ext>
            </a:extLst>
          </p:cNvPr>
          <p:cNvSpPr txBox="1"/>
          <p:nvPr/>
        </p:nvSpPr>
        <p:spPr>
          <a:xfrm>
            <a:off x="2418017" y="2695518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Query Result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08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B833-48D7-1674-4341-44448B72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203"/>
            <a:ext cx="9905999" cy="52197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Ensure consistency and error-free data for downstream processing..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Removed rows with missing critical fields (e.g., title).</a:t>
            </a:r>
          </a:p>
          <a:p>
            <a:pPr lvl="1"/>
            <a:r>
              <a:rPr lang="en-US" dirty="0"/>
              <a:t>Replaced invalid/zero values with NA in numeric fields.</a:t>
            </a:r>
          </a:p>
          <a:p>
            <a:pPr lvl="1"/>
            <a:r>
              <a:rPr lang="en-US" dirty="0"/>
              <a:t>Standardized and normalized text fields.</a:t>
            </a:r>
          </a:p>
          <a:p>
            <a:pPr lvl="1"/>
            <a:r>
              <a:rPr lang="en-US" dirty="0"/>
              <a:t>Ensured consistency in date format.</a:t>
            </a:r>
          </a:p>
          <a:p>
            <a:pPr lvl="1"/>
            <a:r>
              <a:rPr lang="en-US" dirty="0"/>
              <a:t>Split multi-valued fields into lists, for relational mapping.</a:t>
            </a:r>
          </a:p>
          <a:p>
            <a:pPr lvl="1"/>
            <a:r>
              <a:rPr lang="en-US" dirty="0"/>
              <a:t>Removed duplicate records.</a:t>
            </a:r>
          </a:p>
          <a:p>
            <a:pPr lvl="1"/>
            <a:r>
              <a:rPr lang="en-US" dirty="0"/>
              <a:t>Finally saved cleaned data in MongoDB.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3BDF-02A5-7515-2889-198E6106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091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cleaning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4382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22968-845A-B2F3-F87F-AF7FE4D9E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EDA0-E431-F5D3-6B41-D5C93E5D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052"/>
            <a:ext cx="9905999" cy="5219701"/>
          </a:xfrm>
        </p:spPr>
        <p:txBody>
          <a:bodyPr/>
          <a:lstStyle/>
          <a:p>
            <a:r>
              <a:rPr lang="en-US" dirty="0"/>
              <a:t>For NLP: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, stanza, </a:t>
            </a:r>
            <a:r>
              <a:rPr lang="en-US" dirty="0" err="1"/>
              <a:t>CoreNLPClient</a:t>
            </a:r>
            <a:r>
              <a:rPr lang="en-US" dirty="0"/>
              <a:t>, urllib3, coreferences</a:t>
            </a:r>
          </a:p>
          <a:p>
            <a:r>
              <a:rPr lang="en-US" dirty="0"/>
              <a:t>For MongoDB:</a:t>
            </a:r>
          </a:p>
          <a:p>
            <a:pPr lvl="1"/>
            <a:r>
              <a:rPr lang="en-US" dirty="0" err="1"/>
              <a:t>MongoClient</a:t>
            </a:r>
            <a:endParaRPr lang="en-US" dirty="0"/>
          </a:p>
          <a:p>
            <a:r>
              <a:rPr lang="en-US" dirty="0"/>
              <a:t>For Neo4j:</a:t>
            </a:r>
          </a:p>
          <a:p>
            <a:pPr lvl="1"/>
            <a:r>
              <a:rPr lang="en-US" dirty="0" err="1"/>
              <a:t>GraphDatabase</a:t>
            </a:r>
            <a:endParaRPr lang="en-US" dirty="0"/>
          </a:p>
          <a:p>
            <a:r>
              <a:rPr lang="en-US" dirty="0"/>
              <a:t>For Web Application:</a:t>
            </a:r>
          </a:p>
          <a:p>
            <a:pPr lvl="1"/>
            <a:r>
              <a:rPr lang="en-US" dirty="0"/>
              <a:t>Flask, request, </a:t>
            </a:r>
            <a:r>
              <a:rPr lang="en-US" dirty="0" err="1"/>
              <a:t>render_template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E7B82-714A-EA74-508E-EF80E898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49" y="139700"/>
            <a:ext cx="9796461" cy="10150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Required Libraries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535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7F81-60B7-301E-16AE-952661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2699"/>
            <a:ext cx="5573711" cy="526893"/>
          </a:xfrm>
        </p:spPr>
        <p:txBody>
          <a:bodyPr>
            <a:normAutofit/>
          </a:bodyPr>
          <a:lstStyle/>
          <a:p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MongoDB Data: 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D8589F-DD49-DDF7-5AB7-60B5AF5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361" y="1312528"/>
            <a:ext cx="6695119" cy="364047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9A1AC1-0020-AB11-10BB-B9A0529E1F7F}"/>
              </a:ext>
            </a:extLst>
          </p:cNvPr>
          <p:cNvSpPr txBox="1">
            <a:spLocks/>
          </p:cNvSpPr>
          <p:nvPr/>
        </p:nvSpPr>
        <p:spPr>
          <a:xfrm>
            <a:off x="4811883" y="800099"/>
            <a:ext cx="2938848" cy="54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cap="none" dirty="0">
                <a:solidFill>
                  <a:schemeClr val="bg2">
                    <a:lumMod val="75000"/>
                  </a:schemeClr>
                </a:solidFill>
                <a:latin typeface="Tw Cen MT" panose="020B0602020104020603"/>
                <a:ea typeface="+mn-ea"/>
                <a:cs typeface="+mn-cs"/>
              </a:rPr>
              <a:t>Intermediate Output: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B5121-0C08-71AE-518D-5FB0E0BE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8" y="533709"/>
            <a:ext cx="4103992" cy="63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8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645</TotalTime>
  <Words>1847</Words>
  <Application>Microsoft Office PowerPoint</Application>
  <PresentationFormat>Widescreen</PresentationFormat>
  <Paragraphs>246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Agency FB</vt:lpstr>
      <vt:lpstr>Algerian</vt:lpstr>
      <vt:lpstr>Aptos</vt:lpstr>
      <vt:lpstr>Arial</vt:lpstr>
      <vt:lpstr>Calibri</vt:lpstr>
      <vt:lpstr>JetBrains Mono</vt:lpstr>
      <vt:lpstr>Open Sans</vt:lpstr>
      <vt:lpstr>Tw Cen MT</vt:lpstr>
      <vt:lpstr>Circuit</vt:lpstr>
      <vt:lpstr>Big Data Final Project   Topic : QA system on movies dataset </vt:lpstr>
      <vt:lpstr>Goal:</vt:lpstr>
      <vt:lpstr>Real-World Applications of the Movie QA System:</vt:lpstr>
      <vt:lpstr>Data Description, Data Size, Data Collection Method:</vt:lpstr>
      <vt:lpstr>Platform Setting/System Configuration Procedures:</vt:lpstr>
      <vt:lpstr>System Design (Architecture):</vt:lpstr>
      <vt:lpstr>Data cleaning:</vt:lpstr>
      <vt:lpstr>Required Libraries:</vt:lpstr>
      <vt:lpstr>Cleaned MongoDB Data: </vt:lpstr>
      <vt:lpstr>NLP-Based Triple Extraction:</vt:lpstr>
      <vt:lpstr>CSV Data Preparation for Neo4j Admin Import:</vt:lpstr>
      <vt:lpstr>What is Neo4j and Why Use It?</vt:lpstr>
      <vt:lpstr>Problem Faced While Importing MongoDB Data into Neo4j:</vt:lpstr>
      <vt:lpstr>Neo4j Admin Bulk Import:</vt:lpstr>
      <vt:lpstr>Neo4J GRAPH visualization:</vt:lpstr>
      <vt:lpstr>Contents in neo4J:</vt:lpstr>
      <vt:lpstr>Problem Faced While Building the QA System:</vt:lpstr>
      <vt:lpstr>Predefined Cypher Queries for QA System</vt:lpstr>
      <vt:lpstr>Building Question answer system: </vt:lpstr>
      <vt:lpstr>Testing QA system on console: </vt:lpstr>
      <vt:lpstr>Building a user interface for QA system:  </vt:lpstr>
      <vt:lpstr>Conclusion and Project Impact: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Niteesh Nitin  Singh</dc:creator>
  <cp:lastModifiedBy>Niteesh Nitin  Singh</cp:lastModifiedBy>
  <cp:revision>17</cp:revision>
  <dcterms:created xsi:type="dcterms:W3CDTF">2024-12-03T16:34:11Z</dcterms:created>
  <dcterms:modified xsi:type="dcterms:W3CDTF">2024-12-07T06:23:10Z</dcterms:modified>
</cp:coreProperties>
</file>